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-152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65248"/>
            <a:ext cx="7772400" cy="978408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352800"/>
            <a:ext cx="7772400" cy="877824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FontTx/>
              <a:buNone/>
              <a:defRPr sz="2000" kern="1200">
                <a:solidFill>
                  <a:schemeClr val="tx1">
                    <a:tint val="75000"/>
                  </a:schemeClr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C8C8-A9EC-6E48-BC9B-4B70A1F73BCD}" type="datetimeFigureOut">
              <a:rPr lang="en-US" smtClean="0"/>
              <a:t>13-04-16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5082" y="969264"/>
            <a:ext cx="3657600" cy="1161288"/>
          </a:xfrm>
        </p:spPr>
        <p:txBody>
          <a:bodyPr anchor="b">
            <a:noAutofit/>
          </a:bodyPr>
          <a:lstStyle>
            <a:lvl1pPr algn="l">
              <a:defRPr sz="3600" b="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63388" y="510988"/>
            <a:ext cx="3657600" cy="5553636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9853" y="2130552"/>
            <a:ext cx="3657600" cy="3584448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1000"/>
              </a:spcBef>
              <a:buNone/>
              <a:defRPr sz="18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C8C8-A9EC-6E48-BC9B-4B70A1F73BCD}" type="datetimeFigureOut">
              <a:rPr lang="en-US" smtClean="0"/>
              <a:t>13-04-16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B44E-EE74-FD4E-BE5A-94AF89662C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51376"/>
            <a:ext cx="7776882" cy="1014984"/>
          </a:xfrm>
        </p:spPr>
        <p:txBody>
          <a:bodyPr anchor="b">
            <a:noAutofit/>
          </a:bodyPr>
          <a:lstStyle>
            <a:lvl1pPr algn="ctr">
              <a:defRPr sz="3600" b="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457199"/>
            <a:ext cx="5486400" cy="3644153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571" y="5181599"/>
            <a:ext cx="7776882" cy="950259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C8C8-A9EC-6E48-BC9B-4B70A1F73BCD}" type="datetimeFigureOut">
              <a:rPr lang="en-US" smtClean="0"/>
              <a:t>13-04-16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B44E-EE74-FD4E-BE5A-94AF89662C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ybo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55141"/>
            <a:ext cx="7776882" cy="1013011"/>
          </a:xfrm>
        </p:spPr>
        <p:txBody>
          <a:bodyPr anchor="b">
            <a:noAutofit/>
          </a:bodyPr>
          <a:lstStyle>
            <a:lvl1pPr algn="ctr">
              <a:defRPr sz="3600" b="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457200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571" y="5181599"/>
            <a:ext cx="7776882" cy="950259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C8C8-A9EC-6E48-BC9B-4B70A1F73BCD}" type="datetimeFigureOut">
              <a:rPr lang="en-US" smtClean="0"/>
              <a:t>13-04-16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B44E-EE74-FD4E-BE5A-94AF89662C3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idx="13"/>
          </p:nvPr>
        </p:nvSpPr>
        <p:spPr>
          <a:xfrm>
            <a:off x="685800" y="2455433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16" name="Picture Placeholder 2"/>
          <p:cNvSpPr>
            <a:spLocks noGrp="1"/>
          </p:cNvSpPr>
          <p:nvPr>
            <p:ph type="pic" idx="14"/>
          </p:nvPr>
        </p:nvSpPr>
        <p:spPr>
          <a:xfrm>
            <a:off x="3412490" y="457200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17" name="Picture Placeholder 2"/>
          <p:cNvSpPr>
            <a:spLocks noGrp="1"/>
          </p:cNvSpPr>
          <p:nvPr>
            <p:ph type="pic" idx="15"/>
          </p:nvPr>
        </p:nvSpPr>
        <p:spPr>
          <a:xfrm>
            <a:off x="3412490" y="2455433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18" name="Picture Placeholder 2"/>
          <p:cNvSpPr>
            <a:spLocks noGrp="1"/>
          </p:cNvSpPr>
          <p:nvPr>
            <p:ph type="pic" idx="16"/>
          </p:nvPr>
        </p:nvSpPr>
        <p:spPr>
          <a:xfrm>
            <a:off x="6139180" y="457200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19" name="Picture Placeholder 2"/>
          <p:cNvSpPr>
            <a:spLocks noGrp="1"/>
          </p:cNvSpPr>
          <p:nvPr>
            <p:ph type="pic" idx="17"/>
          </p:nvPr>
        </p:nvSpPr>
        <p:spPr>
          <a:xfrm>
            <a:off x="6139180" y="2455433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C8C8-A9EC-6E48-BC9B-4B70A1F73BCD}" type="datetimeFigureOut">
              <a:rPr lang="en-US" smtClean="0"/>
              <a:t>13-04-16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B44E-EE74-FD4E-BE5A-94AF89662C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533400"/>
            <a:ext cx="1600200" cy="5592763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3400"/>
            <a:ext cx="6019800" cy="55927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C8C8-A9EC-6E48-BC9B-4B70A1F73BCD}" type="datetimeFigureOut">
              <a:rPr lang="en-US" smtClean="0"/>
              <a:t>13-04-16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B44E-EE74-FD4E-BE5A-94AF89662C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69141"/>
            <a:ext cx="7770813" cy="4257022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C8C8-A9EC-6E48-BC9B-4B70A1F73BCD}" type="datetimeFigureOut">
              <a:rPr lang="en-US" smtClean="0"/>
              <a:t>13-04-16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B44E-EE74-FD4E-BE5A-94AF89662C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267200"/>
            <a:ext cx="7772400" cy="977153"/>
          </a:xfrm>
        </p:spPr>
        <p:txBody>
          <a:bodyPr anchor="b" anchorCtr="0">
            <a:noAutofit/>
          </a:bodyPr>
          <a:lstStyle>
            <a:lvl1pPr>
              <a:defRPr sz="540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99" y="5257800"/>
            <a:ext cx="7770813" cy="874058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C8C8-A9EC-6E48-BC9B-4B70A1F73BCD}" type="datetimeFigureOut">
              <a:rPr lang="en-US" smtClean="0"/>
              <a:t>13-04-16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B44E-EE74-FD4E-BE5A-94AF89662C3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21540000">
            <a:off x="2056196" y="424650"/>
            <a:ext cx="5031609" cy="337580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buFont typeface="Arial" pitchFamily="34" charset="0"/>
              <a:buNone/>
              <a:defRPr/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90600"/>
            <a:ext cx="7770813" cy="1743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56647"/>
            <a:ext cx="7770813" cy="1281953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FontTx/>
              <a:buNone/>
              <a:defRPr sz="2000" kern="1200">
                <a:solidFill>
                  <a:schemeClr val="tx1">
                    <a:tint val="75000"/>
                  </a:schemeClr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C8C8-A9EC-6E48-BC9B-4B70A1F73BCD}" type="datetimeFigureOut">
              <a:rPr lang="en-US" smtClean="0"/>
              <a:t>13-04-16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B44E-EE74-FD4E-BE5A-94AF89662C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1023"/>
            <a:ext cx="7770813" cy="1429871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760538"/>
            <a:ext cx="3611880" cy="436562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 marL="2398713" indent="-336550">
              <a:defRPr sz="1800"/>
            </a:lvl8pPr>
            <a:lvl9pPr marL="2398713" indent="-336550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4733" y="1760538"/>
            <a:ext cx="3611880" cy="436562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 marL="2398713" indent="-336550">
              <a:defRPr sz="1800"/>
            </a:lvl8pPr>
            <a:lvl9pPr marL="2398713" indent="-336550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C8C8-A9EC-6E48-BC9B-4B70A1F73BCD}" type="datetimeFigureOut">
              <a:rPr lang="en-US" smtClean="0"/>
              <a:t>13-04-16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B44E-EE74-FD4E-BE5A-94AF89662C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1023"/>
            <a:ext cx="7770813" cy="1429871"/>
          </a:xfrm>
        </p:spPr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50895"/>
            <a:ext cx="3611880" cy="61408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438400"/>
            <a:ext cx="3611880" cy="36877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 marL="2398713" indent="-336550">
              <a:defRPr sz="1600"/>
            </a:lvl8pPr>
            <a:lvl9pPr marL="2398713" indent="-336550"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5526" y="1550895"/>
            <a:ext cx="3611880" cy="61408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5526" y="2438400"/>
            <a:ext cx="3611880" cy="36877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 marL="2398713" indent="-336550">
              <a:defRPr sz="1600"/>
            </a:lvl8pPr>
            <a:lvl9pPr marL="2398713" indent="-336550"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C8C8-A9EC-6E48-BC9B-4B70A1F73BCD}" type="datetimeFigureOut">
              <a:rPr lang="en-US" smtClean="0"/>
              <a:t>13-04-16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B44E-EE74-FD4E-BE5A-94AF89662C33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86205" y="2191871"/>
            <a:ext cx="3429000" cy="1588"/>
          </a:xfrm>
          <a:prstGeom prst="line">
            <a:avLst/>
          </a:prstGeom>
          <a:ln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936966" y="2191871"/>
            <a:ext cx="3429000" cy="1588"/>
          </a:xfrm>
          <a:prstGeom prst="line">
            <a:avLst/>
          </a:prstGeom>
          <a:ln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C8C8-A9EC-6E48-BC9B-4B70A1F73BCD}" type="datetimeFigureOut">
              <a:rPr lang="en-US" smtClean="0"/>
              <a:t>13-04-16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B44E-EE74-FD4E-BE5A-94AF89662C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C8C8-A9EC-6E48-BC9B-4B70A1F73BCD}" type="datetimeFigureOut">
              <a:rPr lang="en-US" smtClean="0"/>
              <a:t>13-04-16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B44E-EE74-FD4E-BE5A-94AF89662C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905" y="971550"/>
            <a:ext cx="3657600" cy="1162050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457200"/>
            <a:ext cx="3657600" cy="5668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 marL="2398713" indent="-336550">
              <a:defRPr sz="1800"/>
            </a:lvl8pPr>
            <a:lvl9pPr marL="2398713" indent="-336550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905" y="2133601"/>
            <a:ext cx="3657600" cy="3581400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C8C8-A9EC-6E48-BC9B-4B70A1F73BCD}" type="datetimeFigureOut">
              <a:rPr lang="en-US" smtClean="0"/>
              <a:t>13-04-16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5B44E-EE74-FD4E-BE5A-94AF89662C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121023"/>
            <a:ext cx="7770813" cy="142987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7770813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20435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508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250EC8C8-A9EC-6E48-BC9B-4B70A1F73BCD}" type="datetimeFigureOut">
              <a:rPr lang="en-US" smtClean="0"/>
              <a:t>13-04-16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05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508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29100" y="6356350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508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FAC5B44E-EE74-FD4E-BE5A-94AF89662C33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FontTx/>
        <a:buBlip>
          <a:blip r:embed="rId16"/>
        </a:buBlip>
        <a:defRPr sz="22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FontTx/>
        <a:buBlip>
          <a:blip r:embed="rId16"/>
        </a:buBlip>
        <a:defRPr sz="20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FontTx/>
        <a:buBlip>
          <a:blip r:embed="rId16"/>
        </a:buBlip>
        <a:defRPr sz="1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FontTx/>
        <a:buBlip>
          <a:blip r:embed="rId16"/>
        </a:buBlip>
        <a:defRPr sz="1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FontTx/>
        <a:buBlip>
          <a:blip r:embed="rId16"/>
        </a:buBlip>
        <a:defRPr sz="1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5pPr>
      <a:lvl6pPr marL="2055813" indent="-336550" algn="l" defTabSz="914400" rtl="0" eaLnBrk="1" latinLnBrk="0" hangingPunct="1">
        <a:spcBef>
          <a:spcPct val="20000"/>
        </a:spcBef>
        <a:buFontTx/>
        <a:buBlip>
          <a:blip r:embed="rId16"/>
        </a:buBlip>
        <a:defRPr lang="en-US" sz="1800" kern="1200" dirty="0" smtClean="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6pPr>
      <a:lvl7pPr marL="2398713" indent="-336550" algn="l" defTabSz="914400" rtl="0" eaLnBrk="1" latinLnBrk="0" hangingPunct="1">
        <a:spcBef>
          <a:spcPct val="20000"/>
        </a:spcBef>
        <a:buFontTx/>
        <a:buBlip>
          <a:blip r:embed="rId16"/>
        </a:buBlip>
        <a:defRPr lang="en-US" sz="1800" kern="1200" dirty="0" smtClean="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7pPr>
      <a:lvl8pPr marL="2743200" indent="-336550" algn="l" defTabSz="914400" rtl="0" eaLnBrk="1" latinLnBrk="0" hangingPunct="1">
        <a:spcBef>
          <a:spcPct val="20000"/>
        </a:spcBef>
        <a:buFontTx/>
        <a:buBlip>
          <a:blip r:embed="rId16"/>
        </a:buBlip>
        <a:defRPr lang="en-US" sz="1800" kern="1200" dirty="0" smtClean="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8pPr>
      <a:lvl9pPr marL="3087688" indent="-336550" algn="l" defTabSz="914400" rtl="0" eaLnBrk="1" latinLnBrk="0" hangingPunct="1">
        <a:spcBef>
          <a:spcPct val="20000"/>
        </a:spcBef>
        <a:buFontTx/>
        <a:buBlip>
          <a:blip r:embed="rId16"/>
        </a:buBlip>
        <a:defRPr lang="en-US" sz="1800" kern="1200" dirty="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/>
                </a:solidFill>
              </a:rPr>
              <a:t>Causes of WWII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SS 11 Chapter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6560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1024"/>
            <a:ext cx="7770813" cy="1344362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C000"/>
                </a:solidFill>
                <a:latin typeface="Book Antiqua" charset="0"/>
              </a:rPr>
              <a:t>TREATY OF VERSAILLES</a:t>
            </a:r>
            <a:br>
              <a:rPr lang="en-US" b="1" dirty="0">
                <a:solidFill>
                  <a:srgbClr val="FFC000"/>
                </a:solidFill>
                <a:latin typeface="Book Antiqua" charset="0"/>
              </a:rPr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50462"/>
            <a:ext cx="7770813" cy="4875701"/>
          </a:xfrm>
        </p:spPr>
        <p:txBody>
          <a:bodyPr/>
          <a:lstStyle/>
          <a:p>
            <a:pPr lvl="1"/>
            <a:r>
              <a:rPr lang="en-US" sz="2800" dirty="0" smtClean="0">
                <a:solidFill>
                  <a:srgbClr val="FFC000"/>
                </a:solidFill>
                <a:latin typeface="Book Antiqua" charset="0"/>
              </a:rPr>
              <a:t>Review of yesterday</a:t>
            </a:r>
          </a:p>
          <a:p>
            <a:pPr lvl="1"/>
            <a:endParaRPr lang="en-US" sz="2800" dirty="0">
              <a:solidFill>
                <a:srgbClr val="FFC000"/>
              </a:solidFill>
              <a:latin typeface="Book Antiqua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49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C000"/>
                </a:solidFill>
                <a:latin typeface="Book Antiqua" charset="0"/>
              </a:rPr>
              <a:t>APPEASEMENT</a:t>
            </a:r>
            <a:r>
              <a:rPr lang="en-US" b="1" u="sng" dirty="0">
                <a:solidFill>
                  <a:srgbClr val="FFC000"/>
                </a:solidFill>
                <a:latin typeface="Book Antiqua" charset="0"/>
              </a:rPr>
              <a:t/>
            </a:r>
            <a:br>
              <a:rPr lang="en-US" b="1" u="sng" dirty="0">
                <a:solidFill>
                  <a:srgbClr val="FFC000"/>
                </a:solidFill>
                <a:latin typeface="Book Antiqua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385" y="1035538"/>
            <a:ext cx="8948615" cy="5822462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sz="2400" dirty="0" smtClean="0">
                <a:solidFill>
                  <a:srgbClr val="FFC000"/>
                </a:solidFill>
                <a:latin typeface="Book Antiqua" charset="0"/>
              </a:rPr>
              <a:t>Hitler comes to power in 1933</a:t>
            </a:r>
          </a:p>
          <a:p>
            <a:pPr>
              <a:buFont typeface="Arial"/>
              <a:buChar char="•"/>
            </a:pPr>
            <a:r>
              <a:rPr lang="en-US" sz="2400" dirty="0" smtClean="0">
                <a:solidFill>
                  <a:srgbClr val="FFC000"/>
                </a:solidFill>
                <a:latin typeface="Book Antiqua" charset="0"/>
              </a:rPr>
              <a:t>Germany </a:t>
            </a:r>
            <a:r>
              <a:rPr lang="en-US" sz="2400" dirty="0">
                <a:solidFill>
                  <a:srgbClr val="FFC000"/>
                </a:solidFill>
                <a:latin typeface="Book Antiqua" charset="0"/>
              </a:rPr>
              <a:t>Advances</a:t>
            </a:r>
            <a:r>
              <a:rPr lang="en-US" sz="2400" dirty="0" smtClean="0">
                <a:solidFill>
                  <a:srgbClr val="FFC000"/>
                </a:solidFill>
                <a:latin typeface="Book Antiqua" charset="0"/>
              </a:rPr>
              <a:t>: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C000"/>
                </a:solidFill>
                <a:latin typeface="Book Antiqua" charset="0"/>
              </a:rPr>
              <a:t> Rhineland (March 1936)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C000"/>
                </a:solidFill>
                <a:latin typeface="Book Antiqua" charset="0"/>
              </a:rPr>
              <a:t> =</a:t>
            </a:r>
            <a:r>
              <a:rPr lang="en-US" sz="2400" dirty="0">
                <a:solidFill>
                  <a:srgbClr val="FFC000"/>
                </a:solidFill>
                <a:latin typeface="Book Antiqua" charset="0"/>
              </a:rPr>
              <a:t>&gt; annexed Austria </a:t>
            </a:r>
            <a:r>
              <a:rPr lang="en-US" sz="2400" dirty="0" smtClean="0">
                <a:solidFill>
                  <a:srgbClr val="FFC000"/>
                </a:solidFill>
                <a:latin typeface="Book Antiqua" charset="0"/>
              </a:rPr>
              <a:t>(March 1938)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C000"/>
                </a:solidFill>
                <a:latin typeface="Book Antiqua" charset="0"/>
              </a:rPr>
              <a:t> </a:t>
            </a:r>
            <a:r>
              <a:rPr lang="en-US" sz="2400" dirty="0">
                <a:solidFill>
                  <a:srgbClr val="FFC000"/>
                </a:solidFill>
                <a:latin typeface="Book Antiqua" charset="0"/>
              </a:rPr>
              <a:t>=</a:t>
            </a:r>
            <a:r>
              <a:rPr lang="en-US" sz="2400" dirty="0" smtClean="0">
                <a:solidFill>
                  <a:srgbClr val="FFC000"/>
                </a:solidFill>
                <a:latin typeface="Book Antiqua" charset="0"/>
              </a:rPr>
              <a:t>&gt; annex of </a:t>
            </a:r>
            <a:r>
              <a:rPr lang="en-US" sz="2400" dirty="0">
                <a:solidFill>
                  <a:srgbClr val="FFC000"/>
                </a:solidFill>
                <a:latin typeface="Book Antiqua" charset="0"/>
              </a:rPr>
              <a:t>Sudetenland </a:t>
            </a:r>
            <a:r>
              <a:rPr lang="en-US" sz="2400" dirty="0" smtClean="0">
                <a:solidFill>
                  <a:srgbClr val="FFC000"/>
                </a:solidFill>
                <a:latin typeface="Book Antiqua" charset="0"/>
              </a:rPr>
              <a:t>- Germans </a:t>
            </a:r>
            <a:r>
              <a:rPr lang="en-US" sz="2400" dirty="0">
                <a:solidFill>
                  <a:srgbClr val="FFC000"/>
                </a:solidFill>
                <a:latin typeface="Book Antiqua" charset="0"/>
              </a:rPr>
              <a:t>in </a:t>
            </a:r>
            <a:r>
              <a:rPr lang="en-US" sz="2400" dirty="0" smtClean="0">
                <a:solidFill>
                  <a:srgbClr val="FFC000"/>
                </a:solidFill>
                <a:latin typeface="Book Antiqua" charset="0"/>
              </a:rPr>
              <a:t>Czech (Oct 1938)</a:t>
            </a:r>
          </a:p>
          <a:p>
            <a:pPr>
              <a:buFont typeface="Symbol" charset="0"/>
              <a:buChar char=""/>
            </a:pPr>
            <a:r>
              <a:rPr lang="en-US" sz="2400" dirty="0" smtClean="0">
                <a:solidFill>
                  <a:srgbClr val="FFC000"/>
                </a:solidFill>
                <a:latin typeface="Book Antiqua" charset="0"/>
              </a:rPr>
              <a:t> British/German policy of appeasement </a:t>
            </a:r>
            <a:r>
              <a:rPr lang="ja-JP" altLang="en-US" sz="2400" dirty="0" smtClean="0">
                <a:solidFill>
                  <a:srgbClr val="FFC000"/>
                </a:solidFill>
                <a:latin typeface="Book Antiqua" charset="0"/>
              </a:rPr>
              <a:t>“</a:t>
            </a:r>
            <a:r>
              <a:rPr lang="en-US" sz="2400" dirty="0">
                <a:solidFill>
                  <a:srgbClr val="FFFF00"/>
                </a:solidFill>
                <a:latin typeface="Book Antiqua" charset="0"/>
              </a:rPr>
              <a:t>Peace In Our Time</a:t>
            </a:r>
            <a:r>
              <a:rPr lang="ja-JP" altLang="en-US" sz="2400" dirty="0" smtClean="0">
                <a:solidFill>
                  <a:srgbClr val="FFC000"/>
                </a:solidFill>
                <a:latin typeface="Book Antiqua" charset="0"/>
              </a:rPr>
              <a:t>”</a:t>
            </a:r>
            <a:r>
              <a:rPr lang="en-US" altLang="ja-JP" sz="2400" dirty="0" smtClean="0">
                <a:solidFill>
                  <a:srgbClr val="FFC000"/>
                </a:solidFill>
                <a:latin typeface="Book Antiqua" charset="0"/>
              </a:rPr>
              <a:t> (1938)</a:t>
            </a:r>
            <a:endParaRPr lang="en-CA" altLang="ja-JP" sz="2400" dirty="0" smtClean="0">
              <a:solidFill>
                <a:srgbClr val="FFC000"/>
              </a:solidFill>
              <a:latin typeface="Book Antiqua" charset="0"/>
            </a:endParaRPr>
          </a:p>
          <a:p>
            <a:pPr>
              <a:buFont typeface="Symbol" charset="0"/>
              <a:buChar char=""/>
            </a:pPr>
            <a:r>
              <a:rPr lang="en-US" sz="2400" dirty="0" smtClean="0">
                <a:solidFill>
                  <a:srgbClr val="FFC000"/>
                </a:solidFill>
                <a:latin typeface="Book Antiqua" charset="0"/>
              </a:rPr>
              <a:t> Czechoslovakia invaded (March 1939)</a:t>
            </a:r>
          </a:p>
          <a:p>
            <a:pPr>
              <a:buFont typeface="Symbol" charset="0"/>
              <a:buChar char=""/>
            </a:pPr>
            <a:r>
              <a:rPr lang="en-US" sz="2400" dirty="0" smtClean="0">
                <a:solidFill>
                  <a:srgbClr val="FFC000"/>
                </a:solidFill>
                <a:latin typeface="Book Antiqua" charset="0"/>
              </a:rPr>
              <a:t> Danzig &amp; East Prussia - “polish corridor” (Summer 1939)</a:t>
            </a:r>
          </a:p>
          <a:p>
            <a:pPr>
              <a:buFont typeface="Symbol" charset="0"/>
              <a:buChar char=""/>
            </a:pPr>
            <a:r>
              <a:rPr lang="en-US" sz="2400" dirty="0">
                <a:solidFill>
                  <a:srgbClr val="FFC000"/>
                </a:solidFill>
                <a:latin typeface="Book Antiqua" charset="0"/>
              </a:rPr>
              <a:t> </a:t>
            </a:r>
            <a:r>
              <a:rPr lang="en-US" sz="2400" dirty="0" smtClean="0">
                <a:solidFill>
                  <a:srgbClr val="FFC000"/>
                </a:solidFill>
                <a:latin typeface="Book Antiqua" charset="0"/>
              </a:rPr>
              <a:t>Invasion of Poland (Sept 1939)</a:t>
            </a:r>
          </a:p>
          <a:p>
            <a:pPr>
              <a:buFont typeface="Symbol" charset="0"/>
              <a:buChar char=""/>
            </a:pPr>
            <a:endParaRPr lang="en-US" sz="2800" dirty="0">
              <a:solidFill>
                <a:srgbClr val="FFC000"/>
              </a:solidFill>
              <a:latin typeface="Book Antiqu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198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08000"/>
            <a:ext cx="9144000" cy="1042894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C000"/>
                </a:solidFill>
                <a:latin typeface="Book Antiqua" charset="0"/>
              </a:rPr>
              <a:t>NAZI-SOVIET NON-AGGRESSION PACT</a:t>
            </a:r>
            <a:br>
              <a:rPr lang="en-US" b="1" dirty="0">
                <a:solidFill>
                  <a:srgbClr val="FFC000"/>
                </a:solidFill>
                <a:latin typeface="Book Antiqua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077" y="1550894"/>
            <a:ext cx="8538307" cy="5014029"/>
          </a:xfrm>
        </p:spPr>
        <p:txBody>
          <a:bodyPr/>
          <a:lstStyle/>
          <a:p>
            <a:pPr lvl="1"/>
            <a:r>
              <a:rPr lang="en-US" sz="2800" dirty="0" smtClean="0">
                <a:solidFill>
                  <a:srgbClr val="FFC000"/>
                </a:solidFill>
                <a:latin typeface="Book Antiqua" charset="0"/>
              </a:rPr>
              <a:t>Hitler </a:t>
            </a:r>
            <a:r>
              <a:rPr lang="en-US" sz="2800" dirty="0">
                <a:solidFill>
                  <a:srgbClr val="FFC000"/>
                </a:solidFill>
                <a:latin typeface="Book Antiqua" charset="0"/>
              </a:rPr>
              <a:t>wanted Poland </a:t>
            </a:r>
            <a:r>
              <a:rPr lang="en-US" sz="2800" dirty="0" smtClean="0">
                <a:solidFill>
                  <a:srgbClr val="FFC000"/>
                </a:solidFill>
                <a:latin typeface="Book Antiqua" charset="0"/>
              </a:rPr>
              <a:t>- </a:t>
            </a:r>
            <a:r>
              <a:rPr lang="en-US" sz="2800" dirty="0">
                <a:solidFill>
                  <a:srgbClr val="FFC000"/>
                </a:solidFill>
                <a:latin typeface="Book Antiqua" charset="0"/>
              </a:rPr>
              <a:t>Russia would see it as a threat</a:t>
            </a:r>
          </a:p>
          <a:p>
            <a:pPr lvl="1"/>
            <a:r>
              <a:rPr lang="en-US" sz="2800" dirty="0">
                <a:solidFill>
                  <a:srgbClr val="FFC000"/>
                </a:solidFill>
                <a:latin typeface="Book Antiqua" charset="0"/>
              </a:rPr>
              <a:t>Deal =&gt; Hitler take Poland give half to Soviets (Russia)</a:t>
            </a:r>
          </a:p>
          <a:p>
            <a:pPr lvl="1"/>
            <a:r>
              <a:rPr lang="en-US" sz="2800" dirty="0">
                <a:solidFill>
                  <a:srgbClr val="FFC000"/>
                </a:solidFill>
                <a:latin typeface="Book Antiqua" charset="0"/>
              </a:rPr>
              <a:t>Germany took Poland </a:t>
            </a:r>
            <a:r>
              <a:rPr lang="en-US" sz="2800" dirty="0" smtClean="0">
                <a:solidFill>
                  <a:srgbClr val="FFC000"/>
                </a:solidFill>
                <a:latin typeface="Book Antiqua" charset="0"/>
              </a:rPr>
              <a:t>(Sept 1</a:t>
            </a:r>
            <a:r>
              <a:rPr lang="en-US" sz="2800" baseline="30000" dirty="0" smtClean="0">
                <a:solidFill>
                  <a:srgbClr val="FFC000"/>
                </a:solidFill>
                <a:latin typeface="Book Antiqua" charset="0"/>
              </a:rPr>
              <a:t>st</a:t>
            </a:r>
            <a:r>
              <a:rPr lang="en-US" sz="2800" dirty="0" smtClean="0">
                <a:solidFill>
                  <a:srgbClr val="FFC000"/>
                </a:solidFill>
                <a:latin typeface="Book Antiqua" charset="0"/>
              </a:rPr>
              <a:t>)</a:t>
            </a:r>
          </a:p>
          <a:p>
            <a:pPr lvl="1"/>
            <a:r>
              <a:rPr lang="en-US" sz="2800" dirty="0" smtClean="0">
                <a:solidFill>
                  <a:srgbClr val="FFC000"/>
                </a:solidFill>
                <a:latin typeface="Book Antiqua" charset="0"/>
              </a:rPr>
              <a:t>They order Germany out of Poland by Sept 3</a:t>
            </a:r>
            <a:r>
              <a:rPr lang="en-US" sz="2800" baseline="30000" dirty="0" smtClean="0">
                <a:solidFill>
                  <a:srgbClr val="FFC000"/>
                </a:solidFill>
                <a:latin typeface="Book Antiqua" charset="0"/>
              </a:rPr>
              <a:t>rd.</a:t>
            </a:r>
          </a:p>
          <a:p>
            <a:pPr lvl="1"/>
            <a:r>
              <a:rPr lang="en-US" sz="2800" dirty="0" smtClean="0">
                <a:solidFill>
                  <a:srgbClr val="FFC000"/>
                </a:solidFill>
                <a:latin typeface="Book Antiqua" charset="0"/>
              </a:rPr>
              <a:t>Britain &amp; France declare war when Germany ignores the deadline.</a:t>
            </a:r>
            <a:endParaRPr lang="en-US" sz="2800" dirty="0">
              <a:solidFill>
                <a:srgbClr val="FFC000"/>
              </a:solidFill>
              <a:latin typeface="Book Antiqua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681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9846"/>
            <a:ext cx="7770813" cy="112104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C000"/>
                </a:solidFill>
                <a:latin typeface="Book Antiqua" charset="0"/>
              </a:rPr>
              <a:t>FAILURE OF THE LEAGUE OF NATIONS</a:t>
            </a:r>
            <a:br>
              <a:rPr lang="en-US" b="1" dirty="0">
                <a:solidFill>
                  <a:srgbClr val="FFC000"/>
                </a:solidFill>
                <a:latin typeface="Book Antiqua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50894"/>
            <a:ext cx="9144000" cy="5033568"/>
          </a:xfrm>
        </p:spPr>
        <p:txBody>
          <a:bodyPr>
            <a:normAutofit/>
          </a:bodyPr>
          <a:lstStyle/>
          <a:p>
            <a:pPr marL="349250" lvl="1" indent="0">
              <a:buNone/>
            </a:pPr>
            <a:r>
              <a:rPr lang="en-US" sz="2800" dirty="0" smtClean="0">
                <a:solidFill>
                  <a:srgbClr val="FFC000"/>
                </a:solidFill>
                <a:latin typeface="Book Antiqua" charset="0"/>
              </a:rPr>
              <a:t>No </a:t>
            </a:r>
            <a:r>
              <a:rPr lang="en-US" sz="2800" dirty="0">
                <a:solidFill>
                  <a:srgbClr val="FFC000"/>
                </a:solidFill>
                <a:latin typeface="Book Antiqua" charset="0"/>
              </a:rPr>
              <a:t>army to back it up. (Depression/No USA</a:t>
            </a:r>
            <a:r>
              <a:rPr lang="en-US" sz="2800" dirty="0" smtClean="0">
                <a:solidFill>
                  <a:srgbClr val="FFC000"/>
                </a:solidFill>
                <a:latin typeface="Book Antiqua" charset="0"/>
              </a:rPr>
              <a:t>):</a:t>
            </a:r>
            <a:endParaRPr lang="en-US" sz="2800" dirty="0">
              <a:solidFill>
                <a:srgbClr val="FFC000"/>
              </a:solidFill>
              <a:latin typeface="Book Antiqua" charset="0"/>
            </a:endParaRPr>
          </a:p>
          <a:p>
            <a:pPr lvl="2"/>
            <a:r>
              <a:rPr lang="en-US" sz="2800" dirty="0">
                <a:solidFill>
                  <a:srgbClr val="FFC000"/>
                </a:solidFill>
                <a:latin typeface="Book Antiqua" charset="0"/>
              </a:rPr>
              <a:t>Japan invades Manchuria (China).</a:t>
            </a:r>
          </a:p>
          <a:p>
            <a:pPr marL="1035050" lvl="3" indent="0">
              <a:buNone/>
            </a:pPr>
            <a:r>
              <a:rPr lang="en-US" sz="2800" dirty="0" smtClean="0">
                <a:solidFill>
                  <a:srgbClr val="FFC000"/>
                </a:solidFill>
                <a:latin typeface="Book Antiqua" charset="0"/>
              </a:rPr>
              <a:t> - Resources </a:t>
            </a:r>
            <a:r>
              <a:rPr lang="en-US" sz="2800" dirty="0">
                <a:solidFill>
                  <a:srgbClr val="FFC000"/>
                </a:solidFill>
                <a:latin typeface="Book Antiqua" charset="0"/>
              </a:rPr>
              <a:t>needed</a:t>
            </a:r>
          </a:p>
          <a:p>
            <a:pPr marL="1035050" lvl="3" indent="0">
              <a:buNone/>
            </a:pPr>
            <a:r>
              <a:rPr lang="en-US" sz="2800" dirty="0" smtClean="0">
                <a:solidFill>
                  <a:srgbClr val="FFC000"/>
                </a:solidFill>
                <a:latin typeface="Book Antiqua" charset="0"/>
              </a:rPr>
              <a:t> - League </a:t>
            </a:r>
            <a:r>
              <a:rPr lang="en-US" sz="2800" dirty="0">
                <a:solidFill>
                  <a:srgbClr val="FFC000"/>
                </a:solidFill>
                <a:latin typeface="Book Antiqua" charset="0"/>
              </a:rPr>
              <a:t>condemned ;Japan left League.</a:t>
            </a:r>
          </a:p>
          <a:p>
            <a:pPr lvl="2"/>
            <a:r>
              <a:rPr lang="en-US" sz="2800" dirty="0">
                <a:solidFill>
                  <a:srgbClr val="FFC000"/>
                </a:solidFill>
                <a:latin typeface="Book Antiqua" charset="0"/>
              </a:rPr>
              <a:t>Italy invades Abyssinia (Ethiopia)</a:t>
            </a:r>
          </a:p>
          <a:p>
            <a:pPr marL="1035050" lvl="3" indent="0">
              <a:buNone/>
            </a:pPr>
            <a:r>
              <a:rPr lang="en-US" sz="2800" dirty="0" smtClean="0">
                <a:solidFill>
                  <a:srgbClr val="FFC000"/>
                </a:solidFill>
                <a:latin typeface="Book Antiqua" charset="0"/>
              </a:rPr>
              <a:t> - Angry </a:t>
            </a:r>
            <a:r>
              <a:rPr lang="en-US" sz="2800" dirty="0">
                <a:solidFill>
                  <a:srgbClr val="FFC000"/>
                </a:solidFill>
                <a:latin typeface="Book Antiqua" charset="0"/>
              </a:rPr>
              <a:t>that Italy received no land after WW I .</a:t>
            </a:r>
          </a:p>
          <a:p>
            <a:pPr marL="1035050" lvl="3" indent="0">
              <a:buNone/>
            </a:pPr>
            <a:r>
              <a:rPr lang="en-US" sz="2800" dirty="0" smtClean="0">
                <a:solidFill>
                  <a:srgbClr val="FFC000"/>
                </a:solidFill>
                <a:latin typeface="Book Antiqua" charset="0"/>
              </a:rPr>
              <a:t> - League </a:t>
            </a:r>
            <a:r>
              <a:rPr lang="en-US" sz="2800" dirty="0">
                <a:solidFill>
                  <a:srgbClr val="FFC000"/>
                </a:solidFill>
                <a:latin typeface="Book Antiqua" charset="0"/>
              </a:rPr>
              <a:t>boycott does not include oil .</a:t>
            </a:r>
          </a:p>
          <a:p>
            <a:pPr marL="1035050" lvl="3" indent="0">
              <a:buNone/>
            </a:pPr>
            <a:r>
              <a:rPr lang="en-US" sz="2800" dirty="0" smtClean="0">
                <a:solidFill>
                  <a:srgbClr val="FFC000"/>
                </a:solidFill>
                <a:latin typeface="Book Antiqua" charset="0"/>
              </a:rPr>
              <a:t> - =</a:t>
            </a:r>
            <a:r>
              <a:rPr lang="en-US" sz="2800" dirty="0">
                <a:solidFill>
                  <a:srgbClr val="FFC000"/>
                </a:solidFill>
                <a:latin typeface="Book Antiqua" charset="0"/>
              </a:rPr>
              <a:t>&gt; Hoped Italy would join against Germany.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0544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Story">
  <a:themeElements>
    <a:clrScheme name="Story">
      <a:dk1>
        <a:sysClr val="windowText" lastClr="000000"/>
      </a:dk1>
      <a:lt1>
        <a:sysClr val="window" lastClr="FFFFFF"/>
      </a:lt1>
      <a:dk2>
        <a:srgbClr val="212121"/>
      </a:dk2>
      <a:lt2>
        <a:srgbClr val="CDD4D7"/>
      </a:lt2>
      <a:accent1>
        <a:srgbClr val="1D86CD"/>
      </a:accent1>
      <a:accent2>
        <a:srgbClr val="732E9A"/>
      </a:accent2>
      <a:accent3>
        <a:srgbClr val="B50B1B"/>
      </a:accent3>
      <a:accent4>
        <a:srgbClr val="E8950E"/>
      </a:accent4>
      <a:accent5>
        <a:srgbClr val="55992B"/>
      </a:accent5>
      <a:accent6>
        <a:srgbClr val="2C9C89"/>
      </a:accent6>
      <a:hlink>
        <a:srgbClr val="EC4D4D"/>
      </a:hlink>
      <a:folHlink>
        <a:srgbClr val="F8CE8A"/>
      </a:folHlink>
    </a:clrScheme>
    <a:fontScheme name="Story">
      <a:maj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Story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50000"/>
                <a:lumMod val="120000"/>
              </a:schemeClr>
              <a:schemeClr val="phClr">
                <a:satMod val="350000"/>
                <a:lumMod val="150000"/>
              </a:schemeClr>
            </a:duotone>
          </a:blip>
          <a:tile tx="0" ty="0" sx="20000" sy="20000" flip="none" algn="ctr"/>
        </a:blipFill>
        <a:gradFill rotWithShape="1">
          <a:gsLst>
            <a:gs pos="0">
              <a:schemeClr val="phClr">
                <a:shade val="20000"/>
                <a:satMod val="130000"/>
              </a:schemeClr>
            </a:gs>
            <a:gs pos="50000">
              <a:schemeClr val="phClr">
                <a:shade val="90000"/>
                <a:satMod val="130000"/>
              </a:schemeClr>
            </a:gs>
            <a:gs pos="100000">
              <a:schemeClr val="phClr">
                <a:shade val="100000"/>
                <a:satMod val="200000"/>
                <a:lumMod val="120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2100000" sx="104000" sy="104000" algn="br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127000" dist="63500" dir="5400000" sx="103000" sy="103000" rotWithShape="0">
              <a:srgbClr val="000000">
                <a:alpha val="75000"/>
              </a:srgbClr>
            </a:outerShdw>
          </a:effectLst>
          <a:scene3d>
            <a:camera prst="perspectiveFront" fov="3000000"/>
            <a:lightRig rig="balanced" dir="t">
              <a:rot lat="0" lon="0" rev="18000000"/>
            </a:lightRig>
          </a:scene3d>
          <a:sp3d prstMaterial="plastic">
            <a:bevelT w="25400" h="5080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50000"/>
              </a:schemeClr>
              <a:schemeClr val="phClr">
                <a:tint val="60000"/>
                <a:satMod val="40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Story.thmx</Template>
  <TotalTime>38</TotalTime>
  <Words>234</Words>
  <Application>Microsoft Macintosh PowerPoint</Application>
  <PresentationFormat>On-screen Show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Story</vt:lpstr>
      <vt:lpstr>Causes of WWII</vt:lpstr>
      <vt:lpstr>TREATY OF VERSAILLES </vt:lpstr>
      <vt:lpstr>APPEASEMENT </vt:lpstr>
      <vt:lpstr>NAZI-SOVIET NON-AGGRESSION PACT </vt:lpstr>
      <vt:lpstr>FAILURE OF THE LEAGUE OF NATIONS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Causes of WWII</dc:title>
  <dc:creator>Istvan Sitar</dc:creator>
  <cp:lastModifiedBy>Istvan Sitar</cp:lastModifiedBy>
  <cp:revision>4</cp:revision>
  <dcterms:created xsi:type="dcterms:W3CDTF">2013-04-17T05:17:39Z</dcterms:created>
  <dcterms:modified xsi:type="dcterms:W3CDTF">2013-04-17T05:56:21Z</dcterms:modified>
</cp:coreProperties>
</file>